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01" r:id="rId1"/>
    <p:sldMasterId id="2147483720" r:id="rId2"/>
  </p:sldMasterIdLst>
  <p:notesMasterIdLst>
    <p:notesMasterId r:id="rId20"/>
  </p:notesMasterIdLst>
  <p:handoutMasterIdLst>
    <p:handoutMasterId r:id="rId21"/>
  </p:handoutMasterIdLst>
  <p:sldIdLst>
    <p:sldId id="313" r:id="rId3"/>
    <p:sldId id="316" r:id="rId4"/>
    <p:sldId id="320" r:id="rId5"/>
    <p:sldId id="317" r:id="rId6"/>
    <p:sldId id="322" r:id="rId7"/>
    <p:sldId id="323" r:id="rId8"/>
    <p:sldId id="324" r:id="rId9"/>
    <p:sldId id="315" r:id="rId10"/>
    <p:sldId id="319" r:id="rId11"/>
    <p:sldId id="314" r:id="rId12"/>
    <p:sldId id="321" r:id="rId13"/>
    <p:sldId id="325" r:id="rId14"/>
    <p:sldId id="328" r:id="rId15"/>
    <p:sldId id="298" r:id="rId16"/>
    <p:sldId id="327" r:id="rId17"/>
    <p:sldId id="326" r:id="rId18"/>
    <p:sldId id="299" r:id="rId19"/>
  </p:sldIdLst>
  <p:sldSz cx="9144000" cy="6858000" type="screen4x3"/>
  <p:notesSz cx="6858000" cy="9777413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6600"/>
    <a:srgbClr val="FB6B53"/>
    <a:srgbClr val="EE6E60"/>
    <a:srgbClr val="E83320"/>
    <a:srgbClr val="EF1928"/>
    <a:srgbClr val="D83048"/>
    <a:srgbClr val="CC0000"/>
    <a:srgbClr val="FF2929"/>
    <a:srgbClr val="A2C1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54" autoAdjust="0"/>
    <p:restoredTop sz="94434" autoAdjust="0"/>
  </p:normalViewPr>
  <p:slideViewPr>
    <p:cSldViewPr snapToGrid="0">
      <p:cViewPr>
        <p:scale>
          <a:sx n="100" d="100"/>
          <a:sy n="100" d="100"/>
        </p:scale>
        <p:origin x="3436" y="13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63500" y="107950"/>
            <a:ext cx="67945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ctr">
            <a:spAutoFit/>
          </a:bodyPr>
          <a:lstStyle/>
          <a:p>
            <a:pPr algn="ctr" eaLnBrk="0" hangingPunct="0">
              <a:defRPr/>
            </a:pPr>
            <a:r>
              <a:rPr lang="en-GB" sz="1400" dirty="0">
                <a:latin typeface="Calibri" pitchFamily="34" charset="0"/>
                <a:cs typeface="Calibri" pitchFamily="34" charset="0"/>
              </a:rPr>
              <a:t>Asia Pacific University of Technology and Innovation</a:t>
            </a: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400800" y="9364663"/>
            <a:ext cx="3937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C10DEF1-23C7-4249-81DA-4133301FBE97}" type="slidenum">
              <a:rPr lang="en-US" altLang="en-US" sz="1400"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‹#›</a:t>
            </a:fld>
            <a:endParaRPr lang="en-US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9308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648200"/>
            <a:ext cx="50292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notes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315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4588" y="854075"/>
            <a:ext cx="4568825" cy="34258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3500" y="107950"/>
            <a:ext cx="67945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ctr">
            <a:spAutoFit/>
          </a:bodyPr>
          <a:lstStyle/>
          <a:p>
            <a:pPr algn="ctr" eaLnBrk="0" hangingPunct="0">
              <a:defRPr/>
            </a:pPr>
            <a:r>
              <a:rPr lang="en-GB" sz="1400" dirty="0">
                <a:latin typeface="Calibri" pitchFamily="34" charset="0"/>
                <a:cs typeface="Calibri" pitchFamily="34" charset="0"/>
              </a:rPr>
              <a:t>Asia Pacific University of Technology and Innovation</a:t>
            </a: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6400800" y="9364663"/>
            <a:ext cx="3937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3694CD4-D3DE-4EAB-B6B6-2B29F9EA531D}" type="slidenum">
              <a:rPr lang="en-US" altLang="en-US" sz="1400"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‹#›</a:t>
            </a:fld>
            <a:endParaRPr lang="en-US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5982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254204-7576-4E7F-BCC2-47087CDF8998}"/>
              </a:ext>
            </a:extLst>
          </p:cNvPr>
          <p:cNvSpPr/>
          <p:nvPr/>
        </p:nvSpPr>
        <p:spPr>
          <a:xfrm rot="1200000">
            <a:off x="-233890" y="-189268"/>
            <a:ext cx="535618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15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171726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233890" y="-189268"/>
            <a:ext cx="535618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15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6CCA5E-451F-4542-B206-D2D13583114C}"/>
              </a:ext>
            </a:extLst>
          </p:cNvPr>
          <p:cNvGrpSpPr/>
          <p:nvPr userDrawn="1"/>
        </p:nvGrpSpPr>
        <p:grpSpPr>
          <a:xfrm>
            <a:off x="568881" y="2603863"/>
            <a:ext cx="4440518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:a16="http://schemas.microsoft.com/office/drawing/2014/main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715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dirty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715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dirty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15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15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685715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685715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685715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685715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15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15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15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15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15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15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15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prstClr val="black"/>
                </a:solidFill>
                <a:latin typeface="Arial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15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15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214763" y="2798339"/>
            <a:ext cx="3105667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3537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40536" y="3577044"/>
            <a:ext cx="2325405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900" baseline="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940536" y="204021"/>
            <a:ext cx="2325405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900" baseline="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15561" y="1890533"/>
            <a:ext cx="2325406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900" baseline="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7402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860477" y="1431517"/>
            <a:ext cx="2996225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900" baseline="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55082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900" baseline="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42862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514" y="1535113"/>
            <a:ext cx="4275874" cy="63976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1514" y="2174875"/>
            <a:ext cx="4275874" cy="3951288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tx1"/>
                </a:solidFill>
              </a:defRPr>
            </a:lvl2pPr>
            <a:lvl3pPr>
              <a:defRPr sz="135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tx1"/>
                </a:solidFill>
              </a:defRPr>
            </a:lvl2pPr>
            <a:lvl3pPr>
              <a:defRPr sz="135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7172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44177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E87F31-FA75-006F-00CD-B701AA25B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1" y="1"/>
            <a:ext cx="9143999" cy="6858000"/>
          </a:xfrm>
          <a:prstGeom prst="rect">
            <a:avLst/>
          </a:prstGeom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72456" y="2200277"/>
            <a:ext cx="6754812" cy="14700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27655" y="3879851"/>
            <a:ext cx="5185325" cy="1752600"/>
          </a:xfrm>
        </p:spPr>
        <p:txBody>
          <a:bodyPr/>
          <a:lstStyle>
            <a:lvl1pPr marL="0" indent="0" algn="r">
              <a:buFontTx/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subtitle style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01C7C8E-F6F3-0FA5-D100-E4D22106013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229077"/>
            <a:ext cx="941024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7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44163C-3BE8-445F-BF4D-6FF683F7A99F}"/>
              </a:ext>
            </a:extLst>
          </p:cNvPr>
          <p:cNvGrpSpPr/>
          <p:nvPr userDrawn="1"/>
        </p:nvGrpSpPr>
        <p:grpSpPr>
          <a:xfrm>
            <a:off x="0" y="5030642"/>
            <a:ext cx="8838488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ko-KR" alt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dirty="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6930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8942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4836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4733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15" fontAlgn="auto">
              <a:spcBef>
                <a:spcPts val="0"/>
              </a:spcBef>
              <a:spcAft>
                <a:spcPts val="0"/>
              </a:spcAft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468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7176977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15" fontAlgn="auto">
              <a:spcBef>
                <a:spcPts val="0"/>
              </a:spcBef>
              <a:spcAft>
                <a:spcPts val="0"/>
              </a:spcAft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311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883943" y="1010532"/>
            <a:ext cx="17145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639868" y="1010532"/>
            <a:ext cx="17145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3303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4E14D27-AD6A-4547-8A35-F0A6A7B2B893}"/>
              </a:ext>
            </a:extLst>
          </p:cNvPr>
          <p:cNvGrpSpPr/>
          <p:nvPr userDrawn="1"/>
        </p:nvGrpSpPr>
        <p:grpSpPr>
          <a:xfrm>
            <a:off x="554265" y="1801308"/>
            <a:ext cx="1688542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15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15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15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15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15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15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prstClr val="black"/>
                </a:solidFill>
                <a:latin typeface="Arial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15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715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15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15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742120" y="2484311"/>
            <a:ext cx="1356323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233890" y="-189268"/>
            <a:ext cx="535618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15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0799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7245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</p:sldLayoutIdLst>
  <p:txStyles>
    <p:titleStyle>
      <a:lvl1pPr algn="l" defTabSz="685817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4" indent="-171454" algn="l" defTabSz="6858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64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71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80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89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97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906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814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724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9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17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26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34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44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51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60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69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CC693F6-F024-A3A9-24FB-E8ED5704B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815"/>
          <a:stretch/>
        </p:blipFill>
        <p:spPr>
          <a:xfrm>
            <a:off x="0" y="6502399"/>
            <a:ext cx="9144000" cy="355601"/>
          </a:xfrm>
          <a:prstGeom prst="rect">
            <a:avLst/>
          </a:prstGeom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B623752B-4505-458A-8F13-B97CEB0BB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90500" y="1697038"/>
            <a:ext cx="8810625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sp>
        <p:nvSpPr>
          <p:cNvPr id="1029" name="Rectangle 6">
            <a:extLst>
              <a:ext uri="{FF2B5EF4-FFF2-40B4-BE49-F238E27FC236}">
                <a16:creationId xmlns:a16="http://schemas.microsoft.com/office/drawing/2014/main" id="{4D7F5865-615B-424A-A375-A8F1EEAE7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8569D-7387-4D30-B100-DC94E7D1863E}"/>
              </a:ext>
            </a:extLst>
          </p:cNvPr>
          <p:cNvSpPr txBox="1"/>
          <p:nvPr userDrawn="1"/>
        </p:nvSpPr>
        <p:spPr>
          <a:xfrm>
            <a:off x="8144693" y="6588371"/>
            <a:ext cx="116259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  <a:latin typeface="Montserrat" panose="00000500000000000000" pitchFamily="2" charset="0"/>
              </a:rPr>
              <a:t>SLIDE </a:t>
            </a:r>
            <a:fld id="{7E7DF8DA-2BBC-4974-99EF-62657F72EFE3}" type="slidenum">
              <a:rPr lang="en-US" sz="600" smtClean="0">
                <a:solidFill>
                  <a:schemeClr val="bg2"/>
                </a:solidFill>
                <a:latin typeface="Montserrat" panose="00000500000000000000" pitchFamily="2" charset="0"/>
              </a:rPr>
              <a:pPr algn="ctr"/>
              <a:t>‹#›</a:t>
            </a:fld>
            <a:endParaRPr lang="en-US" sz="6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19" r:id="rId2"/>
    <p:sldLayoutId id="2147483718" r:id="rId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j-lt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j-lt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j-lt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j-lt"/>
          <a:cs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EE900-D747-4A48-99EF-2FAA24007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68" y="148462"/>
            <a:ext cx="9037864" cy="1914525"/>
          </a:xfrm>
        </p:spPr>
        <p:txBody>
          <a:bodyPr/>
          <a:lstStyle/>
          <a:p>
            <a:pPr algn="ctr"/>
            <a:r>
              <a:rPr lang="en-US" sz="2400" dirty="0"/>
              <a:t>Research Methodology</a:t>
            </a:r>
            <a:br>
              <a:rPr lang="en-US" sz="2400" dirty="0"/>
            </a:br>
            <a:r>
              <a:rPr lang="en-US" sz="2400" dirty="0"/>
              <a:t>in</a:t>
            </a:r>
            <a:br>
              <a:rPr lang="en-US" sz="2400" dirty="0"/>
            </a:br>
            <a:r>
              <a:rPr lang="en-US" sz="2400" dirty="0"/>
              <a:t>Computing &amp; Engineering</a:t>
            </a:r>
            <a:br>
              <a:rPr lang="en-US" sz="2400" dirty="0"/>
            </a:br>
            <a:r>
              <a:rPr lang="en-US" sz="2400" dirty="0"/>
              <a:t>CT095-6-M-RMCE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3C90779-E4C7-DA2E-60A9-00503CD3A8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578504"/>
              </p:ext>
            </p:extLst>
          </p:nvPr>
        </p:nvGraphicFramePr>
        <p:xfrm>
          <a:off x="1140959" y="4321796"/>
          <a:ext cx="6862082" cy="1982537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2139242111"/>
                    </a:ext>
                  </a:extLst>
                </a:gridCol>
                <a:gridCol w="4890407">
                  <a:extLst>
                    <a:ext uri="{9D8B030D-6E8A-4147-A177-3AD203B41FA5}">
                      <a16:colId xmlns:a16="http://schemas.microsoft.com/office/drawing/2014/main" val="428319050"/>
                    </a:ext>
                  </a:extLst>
                </a:gridCol>
              </a:tblGrid>
              <a:tr h="1365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effectLst/>
                        </a:rPr>
                        <a:t>Assignment Title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effectLst/>
                        </a:rPr>
                        <a:t>Evaluating LLMs on Equivalence Checking of Digital Design Specifications with Register Transfer Level Designs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64748068"/>
                  </a:ext>
                </a:extLst>
              </a:tr>
              <a:tr h="965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effectLst/>
                        </a:rPr>
                        <a:t>Student Name 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effectLst/>
                        </a:rPr>
                        <a:t>WONG CHENG YEE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72782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effectLst/>
                        </a:rPr>
                        <a:t>Intake Code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effectLst/>
                        </a:rPr>
                        <a:t>APUMP2310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55246599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effectLst/>
                        </a:rPr>
                        <a:t>TP No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effectLst/>
                        </a:rPr>
                        <a:t>TP068639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06054455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effectLst/>
                        </a:rPr>
                        <a:t>Lecturer Name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effectLst/>
                        </a:rPr>
                        <a:t>Assoc. Prof. Dr. Raja Rajeswari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08942820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effectLst/>
                        </a:rPr>
                        <a:t>Project Supervisor Name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effectLst/>
                        </a:rPr>
                        <a:t>Dr. Kuan </a:t>
                      </a:r>
                      <a:r>
                        <a:rPr lang="en-GB" sz="1200" dirty="0" err="1">
                          <a:solidFill>
                            <a:schemeClr val="tx1"/>
                          </a:solidFill>
                          <a:effectLst/>
                        </a:rPr>
                        <a:t>Yik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GB" sz="1200" dirty="0" err="1">
                          <a:solidFill>
                            <a:schemeClr val="tx1"/>
                          </a:solidFill>
                          <a:effectLst/>
                        </a:rPr>
                        <a:t>Junn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8336736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chemeClr val="tx1"/>
                          </a:solidFill>
                          <a:effectLst/>
                        </a:rPr>
                        <a:t>Second Marker Name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effectLst/>
                        </a:rPr>
                        <a:t>Ms. </a:t>
                      </a:r>
                      <a:r>
                        <a:rPr lang="en-GB" sz="1200" dirty="0" err="1">
                          <a:solidFill>
                            <a:schemeClr val="tx1"/>
                          </a:solidFill>
                          <a:effectLst/>
                        </a:rPr>
                        <a:t>Hairul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GB" sz="1200" dirty="0" err="1">
                          <a:solidFill>
                            <a:schemeClr val="tx1"/>
                          </a:solidFill>
                          <a:effectLst/>
                        </a:rPr>
                        <a:t>Aysa</a:t>
                      </a:r>
                      <a:r>
                        <a:rPr lang="en-GB" sz="1200" dirty="0">
                          <a:solidFill>
                            <a:schemeClr val="tx1"/>
                          </a:solidFill>
                          <a:effectLst/>
                        </a:rPr>
                        <a:t> Binti Abdul Halim </a:t>
                      </a:r>
                      <a:r>
                        <a:rPr lang="en-GB" sz="1200" dirty="0" err="1">
                          <a:solidFill>
                            <a:schemeClr val="tx1"/>
                          </a:solidFill>
                          <a:effectLst/>
                        </a:rPr>
                        <a:t>Sithiq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49203699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1AEF5F6B-D8C6-57D6-2CD3-D7D76A9D984D}"/>
              </a:ext>
            </a:extLst>
          </p:cNvPr>
          <p:cNvSpPr txBox="1">
            <a:spLocks/>
          </p:cNvSpPr>
          <p:nvPr/>
        </p:nvSpPr>
        <p:spPr bwMode="auto">
          <a:xfrm>
            <a:off x="0" y="2294165"/>
            <a:ext cx="9144000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GB" sz="2400" dirty="0"/>
              <a:t>Evaluating LLMs on Equivalence Checking of</a:t>
            </a:r>
          </a:p>
          <a:p>
            <a:pPr algn="ctr"/>
            <a:r>
              <a:rPr lang="en-GB" sz="2400" dirty="0"/>
              <a:t>Digital Design Specifications with</a:t>
            </a:r>
          </a:p>
          <a:p>
            <a:pPr algn="ctr"/>
            <a:r>
              <a:rPr lang="en-GB" sz="2400" dirty="0"/>
              <a:t>Register Transfer Level Designs</a:t>
            </a:r>
          </a:p>
          <a:p>
            <a:pPr algn="ctr"/>
            <a:endParaRPr lang="en-US" sz="2400" kern="0" dirty="0"/>
          </a:p>
          <a:p>
            <a:pPr algn="ctr"/>
            <a:r>
              <a:rPr lang="en-US" sz="2400" kern="0" dirty="0"/>
              <a:t>WONG CHENG YEE</a:t>
            </a:r>
          </a:p>
        </p:txBody>
      </p:sp>
    </p:spTree>
    <p:extLst>
      <p:ext uri="{BB962C8B-B14F-4D97-AF65-F5344CB8AC3E}">
        <p14:creationId xmlns:p14="http://schemas.microsoft.com/office/powerpoint/2010/main" val="2809408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EE900-D747-4A48-99EF-2FAA24007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43030" cy="549955"/>
          </a:xfrm>
        </p:spPr>
        <p:txBody>
          <a:bodyPr/>
          <a:lstStyle/>
          <a:p>
            <a:pPr algn="l"/>
            <a:r>
              <a:rPr lang="en-US" dirty="0"/>
              <a:t>Operational/Validation 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2288F-BDC9-E2B9-B649-A75F4B9876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3" b="-1"/>
          <a:stretch/>
        </p:blipFill>
        <p:spPr>
          <a:xfrm>
            <a:off x="2680938" y="702129"/>
            <a:ext cx="3483098" cy="579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16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EE900-D747-4A48-99EF-2FAA24007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204107"/>
            <a:ext cx="7843030" cy="549955"/>
          </a:xfrm>
        </p:spPr>
        <p:txBody>
          <a:bodyPr/>
          <a:lstStyle/>
          <a:p>
            <a:pPr algn="l"/>
            <a:r>
              <a:rPr lang="en-US" dirty="0"/>
              <a:t>Significance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C90E81-DCC8-30B4-0A88-7032046A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186" y="822413"/>
            <a:ext cx="8810625" cy="4850253"/>
          </a:xfrm>
        </p:spPr>
        <p:txBody>
          <a:bodyPr/>
          <a:lstStyle/>
          <a:p>
            <a:r>
              <a:rPr lang="en-US" sz="2400" dirty="0"/>
              <a:t>Improving Accuracy and Efficiency</a:t>
            </a:r>
          </a:p>
          <a:p>
            <a:r>
              <a:rPr lang="en-US" sz="2400" dirty="0"/>
              <a:t>Reducing Miscommunication</a:t>
            </a:r>
          </a:p>
          <a:p>
            <a:r>
              <a:rPr lang="en-US" sz="2400" dirty="0"/>
              <a:t>Cost-Effectiveness</a:t>
            </a:r>
          </a:p>
          <a:p>
            <a:r>
              <a:rPr lang="en-US" sz="2400" dirty="0"/>
              <a:t>Contribution to Knowledge Base</a:t>
            </a:r>
          </a:p>
          <a:p>
            <a:r>
              <a:rPr lang="en-US" sz="2400" dirty="0"/>
              <a:t>Audience and Beneficiaries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853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EE900-D747-4A48-99EF-2FAA24007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204107"/>
            <a:ext cx="7843030" cy="549955"/>
          </a:xfrm>
        </p:spPr>
        <p:txBody>
          <a:bodyPr/>
          <a:lstStyle/>
          <a:p>
            <a:pPr algn="l"/>
            <a:r>
              <a:rPr lang="en-US" dirty="0"/>
              <a:t>Methodology Evaluation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C90E81-DCC8-30B4-0A88-7032046A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186" y="822413"/>
            <a:ext cx="8810625" cy="4850253"/>
          </a:xfrm>
        </p:spPr>
        <p:txBody>
          <a:bodyPr/>
          <a:lstStyle/>
          <a:p>
            <a:r>
              <a:rPr lang="en-US" sz="2400" dirty="0"/>
              <a:t>Experiment other LLMs like Google Gemini.</a:t>
            </a:r>
          </a:p>
          <a:p>
            <a:r>
              <a:rPr lang="en-US" sz="2400" dirty="0"/>
              <a:t>Better/accurate machine learning algorithm for PPM and comparator.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79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EE900-D747-4A48-99EF-2FAA24007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204107"/>
            <a:ext cx="7843030" cy="549955"/>
          </a:xfrm>
        </p:spPr>
        <p:txBody>
          <a:bodyPr/>
          <a:lstStyle/>
          <a:p>
            <a:pPr algn="l"/>
            <a:r>
              <a:rPr lang="en-US" dirty="0"/>
              <a:t>Challenges and Solutions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C90E81-DCC8-30B4-0A88-7032046A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186" y="822413"/>
            <a:ext cx="8810625" cy="4850253"/>
          </a:xfrm>
        </p:spPr>
        <p:txBody>
          <a:bodyPr/>
          <a:lstStyle/>
          <a:p>
            <a:r>
              <a:rPr lang="en-US" sz="2400" dirty="0"/>
              <a:t>Optimizing the accuracy and robustness of GPT-4, PPM and comparator.</a:t>
            </a:r>
          </a:p>
          <a:p>
            <a:r>
              <a:rPr lang="en-US" sz="2400" dirty="0"/>
              <a:t>It required to be done though repeatedly manual design reviews.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640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EE900-D747-4A48-99EF-2FAA24007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43030" cy="549955"/>
          </a:xfrm>
        </p:spPr>
        <p:txBody>
          <a:bodyPr/>
          <a:lstStyle/>
          <a:p>
            <a:pPr algn="l"/>
            <a:r>
              <a:rPr lang="en-US" dirty="0"/>
              <a:t>Research Plan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9CB444-D451-D726-4E52-D44C4EFCC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955"/>
            <a:ext cx="9144000" cy="19552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1AA8A4-2D35-B8E9-4580-97721A3C0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05167"/>
            <a:ext cx="9144000" cy="19398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8CE2D8-D734-C79D-ACDA-BC01DD1D4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48013"/>
            <a:ext cx="9144000" cy="186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36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EE900-D747-4A48-99EF-2FAA24007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204107"/>
            <a:ext cx="7843030" cy="549955"/>
          </a:xfrm>
        </p:spPr>
        <p:txBody>
          <a:bodyPr/>
          <a:lstStyle/>
          <a:p>
            <a:pPr algn="l"/>
            <a:r>
              <a:rPr lang="en-US" dirty="0"/>
              <a:t>Future Scope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C90E81-DCC8-30B4-0A88-7032046A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186" y="822413"/>
            <a:ext cx="8810625" cy="4850253"/>
          </a:xfrm>
        </p:spPr>
        <p:txBody>
          <a:bodyPr/>
          <a:lstStyle/>
          <a:p>
            <a:r>
              <a:rPr lang="en-US" sz="2400" dirty="0"/>
              <a:t>There is 3 tiers of the level of understanding of specifications/RTL. Depending on how in depth GPT-4 can perform equivalence checker. Achieving advance level would be the best case.</a:t>
            </a:r>
          </a:p>
          <a:p>
            <a:r>
              <a:rPr lang="en-US" sz="2400" dirty="0"/>
              <a:t>LLM on in depth understanding on test plan and potentially constructing test bench to simulate RTL designs.</a:t>
            </a:r>
          </a:p>
          <a:p>
            <a:r>
              <a:rPr lang="en-US" sz="2400" dirty="0"/>
              <a:t>LLM on in depth understanding on RTL and potentially used for RTL validation like linting, clock domain crossing etc.</a:t>
            </a:r>
          </a:p>
          <a:p>
            <a:r>
              <a:rPr lang="en-US" sz="2400" dirty="0"/>
              <a:t>etc.</a:t>
            </a:r>
          </a:p>
          <a:p>
            <a:endParaRPr lang="en-US" sz="2400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636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EE900-D747-4A48-99EF-2FAA24007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204107"/>
            <a:ext cx="7843030" cy="549955"/>
          </a:xfrm>
        </p:spPr>
        <p:txBody>
          <a:bodyPr/>
          <a:lstStyle/>
          <a:p>
            <a:pPr algn="l"/>
            <a:r>
              <a:rPr lang="en-US" dirty="0"/>
              <a:t>Conclusion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C90E81-DCC8-30B4-0A88-7032046AF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526" y="2633706"/>
            <a:ext cx="8752947" cy="1590587"/>
          </a:xfrm>
        </p:spPr>
        <p:txBody>
          <a:bodyPr/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Utilizing LLMs, particularly GPT-4, for equivalence checking in digital design workflows presents a </a:t>
            </a:r>
            <a:r>
              <a:rPr lang="en-US" sz="2400" dirty="0">
                <a:highlight>
                  <a:srgbClr val="FFFF00"/>
                </a:highlight>
              </a:rPr>
              <a:t>transformative opportunity</a:t>
            </a:r>
            <a:r>
              <a:rPr lang="en-US" sz="2400" dirty="0"/>
              <a:t> to ensure higher quality and more efficient design processes, ultimately revolutionizing the verification of digital designs.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60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23CB0-D8E5-4CB9-AB5B-E64641CC2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766" y="2856971"/>
            <a:ext cx="2802467" cy="572029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  <a:br>
              <a:rPr lang="en-US" dirty="0"/>
            </a:br>
            <a:br>
              <a:rPr lang="en-US" dirty="0"/>
            </a:br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703649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EE900-D747-4A48-99EF-2FAA24007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43030" cy="677636"/>
          </a:xfrm>
        </p:spPr>
        <p:txBody>
          <a:bodyPr/>
          <a:lstStyle/>
          <a:p>
            <a:pPr algn="l"/>
            <a:r>
              <a:rPr lang="en-US" dirty="0"/>
              <a:t>Introduction</a:t>
            </a:r>
          </a:p>
        </p:txBody>
      </p:sp>
      <p:pic>
        <p:nvPicPr>
          <p:cNvPr id="2050" name="Picture 2" descr="The Integrated Circuit &amp; Microprocessor - Vintage Computer Chip  Collectibles, Memorabilia &amp; Jewelry">
            <a:extLst>
              <a:ext uri="{FF2B5EF4-FFF2-40B4-BE49-F238E27FC236}">
                <a16:creationId xmlns:a16="http://schemas.microsoft.com/office/drawing/2014/main" id="{9758856D-B968-DEAB-FCEB-77C426891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748" y="3721251"/>
            <a:ext cx="1828746" cy="174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lip-flop environment in a digital system. | Download Scientific Diagram">
            <a:extLst>
              <a:ext uri="{FF2B5EF4-FFF2-40B4-BE49-F238E27FC236}">
                <a16:creationId xmlns:a16="http://schemas.microsoft.com/office/drawing/2014/main" id="{E5983923-BAD7-324D-6B0E-624B62EF2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693" y="2147976"/>
            <a:ext cx="2930607" cy="100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Logic Gate Combinations - COMPUTER SCIENCE BYTESCOMPUTER SCIENCE BYTES">
            <a:extLst>
              <a:ext uri="{FF2B5EF4-FFF2-40B4-BE49-F238E27FC236}">
                <a16:creationId xmlns:a16="http://schemas.microsoft.com/office/drawing/2014/main" id="{8B9FE2B7-0198-B23B-FBB6-62764D094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78" y="138967"/>
            <a:ext cx="1961764" cy="150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8D33CAC-6339-569F-AA36-23A4FCA33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53" y="644614"/>
            <a:ext cx="8810625" cy="2321630"/>
          </a:xfrm>
        </p:spPr>
        <p:txBody>
          <a:bodyPr/>
          <a:lstStyle/>
          <a:p>
            <a:r>
              <a:rPr lang="en-US" dirty="0"/>
              <a:t>Integrated Circuit consists of</a:t>
            </a:r>
          </a:p>
          <a:p>
            <a:pPr lvl="1"/>
            <a:r>
              <a:rPr lang="en-US" dirty="0"/>
              <a:t>Digital Circuits</a:t>
            </a:r>
          </a:p>
          <a:p>
            <a:pPr lvl="2"/>
            <a:r>
              <a:rPr lang="en-US" dirty="0"/>
              <a:t>Logic Gates (AND, OR, NOT,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Flip Flops</a:t>
            </a:r>
          </a:p>
          <a:p>
            <a:pPr lvl="2"/>
            <a:r>
              <a:rPr lang="en-US" dirty="0"/>
              <a:t>Memory</a:t>
            </a:r>
          </a:p>
          <a:p>
            <a:pPr lvl="2"/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 err="1"/>
              <a:t>etc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558FA974-E450-14DB-5439-0EE556C88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612" y="3524371"/>
            <a:ext cx="1988388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593C197-3F1B-CCEB-A1CA-AFFCE7D3E857}"/>
              </a:ext>
            </a:extLst>
          </p:cNvPr>
          <p:cNvSpPr txBox="1"/>
          <p:nvPr/>
        </p:nvSpPr>
        <p:spPr>
          <a:xfrm>
            <a:off x="6666246" y="1525820"/>
            <a:ext cx="2353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Logic Gates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55291D-9DDC-1953-9D33-437CF9984C86}"/>
              </a:ext>
            </a:extLst>
          </p:cNvPr>
          <p:cNvSpPr txBox="1"/>
          <p:nvPr/>
        </p:nvSpPr>
        <p:spPr>
          <a:xfrm>
            <a:off x="6782912" y="3155039"/>
            <a:ext cx="2353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Flip Flops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43D3D0-1FC5-EBB1-4B95-B21B0110C366}"/>
              </a:ext>
            </a:extLst>
          </p:cNvPr>
          <p:cNvSpPr txBox="1"/>
          <p:nvPr/>
        </p:nvSpPr>
        <p:spPr>
          <a:xfrm>
            <a:off x="7087712" y="5991372"/>
            <a:ext cx="2353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5FE591-2CBA-5291-94A1-6FB8BAB0AA32}"/>
              </a:ext>
            </a:extLst>
          </p:cNvPr>
          <p:cNvSpPr txBox="1"/>
          <p:nvPr/>
        </p:nvSpPr>
        <p:spPr>
          <a:xfrm>
            <a:off x="1058416" y="5436805"/>
            <a:ext cx="2353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Integrated Circuit</a:t>
            </a:r>
          </a:p>
        </p:txBody>
      </p:sp>
    </p:spTree>
    <p:extLst>
      <p:ext uri="{BB962C8B-B14F-4D97-AF65-F5344CB8AC3E}">
        <p14:creationId xmlns:p14="http://schemas.microsoft.com/office/powerpoint/2010/main" val="4266395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EE900-D747-4A48-99EF-2FAA24007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33" y="88900"/>
            <a:ext cx="7843030" cy="677636"/>
          </a:xfrm>
        </p:spPr>
        <p:txBody>
          <a:bodyPr/>
          <a:lstStyle/>
          <a:p>
            <a:pPr algn="l"/>
            <a:r>
              <a:rPr lang="en-US" dirty="0"/>
              <a:t>Introduction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7D1552-311C-1D66-E3A1-2F21748A05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1"/>
          <a:stretch/>
        </p:blipFill>
        <p:spPr>
          <a:xfrm>
            <a:off x="3856579" y="3918260"/>
            <a:ext cx="1430841" cy="14256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DBAFE1-8C3D-8B3C-AE5C-B910329B5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545" y="3918259"/>
            <a:ext cx="1255562" cy="14256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6" name="Picture 8" descr="UVM test bench Architecture All complex test benches may be architected...  | Download Scientific Diagram">
            <a:extLst>
              <a:ext uri="{FF2B5EF4-FFF2-40B4-BE49-F238E27FC236}">
                <a16:creationId xmlns:a16="http://schemas.microsoft.com/office/drawing/2014/main" id="{C8A4E204-382E-9BA9-9F09-F169D3F9B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892" y="3918259"/>
            <a:ext cx="1997359" cy="142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1AEC489-F16B-21E1-14BC-331782F11B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160114"/>
              </p:ext>
            </p:extLst>
          </p:nvPr>
        </p:nvGraphicFramePr>
        <p:xfrm>
          <a:off x="118534" y="801206"/>
          <a:ext cx="8906934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9699">
                  <a:extLst>
                    <a:ext uri="{9D8B030D-6E8A-4147-A177-3AD203B41FA5}">
                      <a16:colId xmlns:a16="http://schemas.microsoft.com/office/drawing/2014/main" val="2577166871"/>
                    </a:ext>
                  </a:extLst>
                </a:gridCol>
                <a:gridCol w="1236134">
                  <a:extLst>
                    <a:ext uri="{9D8B030D-6E8A-4147-A177-3AD203B41FA5}">
                      <a16:colId xmlns:a16="http://schemas.microsoft.com/office/drawing/2014/main" val="3289454897"/>
                    </a:ext>
                  </a:extLst>
                </a:gridCol>
                <a:gridCol w="3721101">
                  <a:extLst>
                    <a:ext uri="{9D8B030D-6E8A-4147-A177-3AD203B41FA5}">
                      <a16:colId xmlns:a16="http://schemas.microsoft.com/office/drawing/2014/main" val="1299769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Digital Logic Designs 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Owner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557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High-level Digital Design 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Architects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Digital Design Specifications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625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Register Transfer Level (RTL)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Designers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SystemVerilog RTL Designs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407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Digital Verification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Validator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SystemVerilog UVM Test Bench (TB)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28353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84FA5B6-CF98-4087-9DEA-99CB4D2F9FD3}"/>
              </a:ext>
            </a:extLst>
          </p:cNvPr>
          <p:cNvSpPr txBox="1"/>
          <p:nvPr/>
        </p:nvSpPr>
        <p:spPr>
          <a:xfrm>
            <a:off x="1498683" y="5297105"/>
            <a:ext cx="159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Specifications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8D7BF6-6794-C2CC-19EC-31601FE9494E}"/>
              </a:ext>
            </a:extLst>
          </p:cNvPr>
          <p:cNvSpPr txBox="1"/>
          <p:nvPr/>
        </p:nvSpPr>
        <p:spPr>
          <a:xfrm>
            <a:off x="6989789" y="5297105"/>
            <a:ext cx="515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8D4C85-A0A5-C695-62F7-924296C5147F}"/>
              </a:ext>
            </a:extLst>
          </p:cNvPr>
          <p:cNvSpPr txBox="1"/>
          <p:nvPr/>
        </p:nvSpPr>
        <p:spPr>
          <a:xfrm>
            <a:off x="3234429" y="5302543"/>
            <a:ext cx="284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RTL</a:t>
            </a:r>
          </a:p>
        </p:txBody>
      </p:sp>
    </p:spTree>
    <p:extLst>
      <p:ext uri="{BB962C8B-B14F-4D97-AF65-F5344CB8AC3E}">
        <p14:creationId xmlns:p14="http://schemas.microsoft.com/office/powerpoint/2010/main" val="1654598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EE900-D747-4A48-99EF-2FAA24007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43030" cy="677636"/>
          </a:xfrm>
        </p:spPr>
        <p:txBody>
          <a:bodyPr/>
          <a:lstStyle/>
          <a:p>
            <a:pPr algn="l"/>
            <a:r>
              <a:rPr lang="en-US" dirty="0"/>
              <a:t>Problem Statement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084F1E-8568-00DC-5AC3-B5ADF735C8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1"/>
          <a:stretch/>
        </p:blipFill>
        <p:spPr>
          <a:xfrm>
            <a:off x="3251213" y="713630"/>
            <a:ext cx="1430841" cy="14256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092317-D026-EEC6-31CE-82EED44D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179" y="713629"/>
            <a:ext cx="1255562" cy="14256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8" descr="UVM test bench Architecture All complex test benches may be architected...  | Download Scientific Diagram">
            <a:extLst>
              <a:ext uri="{FF2B5EF4-FFF2-40B4-BE49-F238E27FC236}">
                <a16:creationId xmlns:a16="http://schemas.microsoft.com/office/drawing/2014/main" id="{E07BB8A5-758C-71F2-CEAF-F0856C13F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526" y="713629"/>
            <a:ext cx="1997359" cy="142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E8F093-BBBD-58A9-6627-79E92FD36D06}"/>
              </a:ext>
            </a:extLst>
          </p:cNvPr>
          <p:cNvSpPr txBox="1"/>
          <p:nvPr/>
        </p:nvSpPr>
        <p:spPr>
          <a:xfrm>
            <a:off x="893317" y="2092475"/>
            <a:ext cx="159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Specifications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1627D6-9C5F-9331-3A8D-C9CF664C19A7}"/>
              </a:ext>
            </a:extLst>
          </p:cNvPr>
          <p:cNvSpPr txBox="1"/>
          <p:nvPr/>
        </p:nvSpPr>
        <p:spPr>
          <a:xfrm>
            <a:off x="6395955" y="2089611"/>
            <a:ext cx="49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5C8B94-03D6-E282-F692-33E13CFECEFA}"/>
              </a:ext>
            </a:extLst>
          </p:cNvPr>
          <p:cNvSpPr txBox="1"/>
          <p:nvPr/>
        </p:nvSpPr>
        <p:spPr>
          <a:xfrm>
            <a:off x="2546391" y="2089611"/>
            <a:ext cx="284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RTL</a:t>
            </a:r>
          </a:p>
        </p:txBody>
      </p:sp>
      <p:sp>
        <p:nvSpPr>
          <p:cNvPr id="11" name="Explosion: 14 Points 10">
            <a:extLst>
              <a:ext uri="{FF2B5EF4-FFF2-40B4-BE49-F238E27FC236}">
                <a16:creationId xmlns:a16="http://schemas.microsoft.com/office/drawing/2014/main" id="{52D3005F-072C-C8DB-0240-AB537DBD833A}"/>
              </a:ext>
            </a:extLst>
          </p:cNvPr>
          <p:cNvSpPr/>
          <p:nvPr/>
        </p:nvSpPr>
        <p:spPr bwMode="auto">
          <a:xfrm>
            <a:off x="51423" y="3060700"/>
            <a:ext cx="4740709" cy="2471571"/>
          </a:xfrm>
          <a:prstGeom prst="irregularSeal2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Misalignment of Specifications and RTL.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Lead to RTL that is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722B0A9-8EB0-2B32-069A-74D2555388CC}"/>
              </a:ext>
            </a:extLst>
          </p:cNvPr>
          <p:cNvSpPr/>
          <p:nvPr/>
        </p:nvSpPr>
        <p:spPr bwMode="auto">
          <a:xfrm>
            <a:off x="5939366" y="2501902"/>
            <a:ext cx="2074333" cy="787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Redundant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B83EC42-AAB8-250D-075B-0D2E52167B8E}"/>
              </a:ext>
            </a:extLst>
          </p:cNvPr>
          <p:cNvSpPr/>
          <p:nvPr/>
        </p:nvSpPr>
        <p:spPr bwMode="auto">
          <a:xfrm>
            <a:off x="6011332" y="3459814"/>
            <a:ext cx="2074333" cy="787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Irrelevant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DA5613D-C844-CF4C-8AE3-D13048AAC619}"/>
              </a:ext>
            </a:extLst>
          </p:cNvPr>
          <p:cNvSpPr/>
          <p:nvPr/>
        </p:nvSpPr>
        <p:spPr bwMode="auto">
          <a:xfrm>
            <a:off x="6011332" y="4417726"/>
            <a:ext cx="2074333" cy="787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Unused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9F5F2A-CFC0-8195-0A47-D2BB812D4D40}"/>
              </a:ext>
            </a:extLst>
          </p:cNvPr>
          <p:cNvSpPr/>
          <p:nvPr/>
        </p:nvSpPr>
        <p:spPr bwMode="auto">
          <a:xfrm>
            <a:off x="6011331" y="5375638"/>
            <a:ext cx="2074333" cy="787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Invalid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2CD2987-608F-D59D-DBB8-40779EF0C355}"/>
              </a:ext>
            </a:extLst>
          </p:cNvPr>
          <p:cNvCxnSpPr>
            <a:stCxn id="11" idx="3"/>
            <a:endCxn id="12" idx="2"/>
          </p:cNvCxnSpPr>
          <p:nvPr/>
        </p:nvCxnSpPr>
        <p:spPr bwMode="auto">
          <a:xfrm flipV="1">
            <a:off x="4792132" y="2895602"/>
            <a:ext cx="1147234" cy="92544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233F56-E5D4-C89A-9735-8FE0ED9CC8B3}"/>
              </a:ext>
            </a:extLst>
          </p:cNvPr>
          <p:cNvCxnSpPr>
            <a:stCxn id="11" idx="3"/>
            <a:endCxn id="16" idx="2"/>
          </p:cNvCxnSpPr>
          <p:nvPr/>
        </p:nvCxnSpPr>
        <p:spPr bwMode="auto">
          <a:xfrm>
            <a:off x="4792132" y="3821051"/>
            <a:ext cx="1219200" cy="3246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D07E316-E007-D1FE-87A9-F383D14A1365}"/>
              </a:ext>
            </a:extLst>
          </p:cNvPr>
          <p:cNvCxnSpPr>
            <a:stCxn id="11" idx="3"/>
            <a:endCxn id="17" idx="2"/>
          </p:cNvCxnSpPr>
          <p:nvPr/>
        </p:nvCxnSpPr>
        <p:spPr bwMode="auto">
          <a:xfrm>
            <a:off x="4792132" y="3821051"/>
            <a:ext cx="1219200" cy="99037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1B92900-9054-49BF-423E-0E87F1162F9D}"/>
              </a:ext>
            </a:extLst>
          </p:cNvPr>
          <p:cNvCxnSpPr>
            <a:stCxn id="11" idx="3"/>
            <a:endCxn id="18" idx="2"/>
          </p:cNvCxnSpPr>
          <p:nvPr/>
        </p:nvCxnSpPr>
        <p:spPr bwMode="auto">
          <a:xfrm>
            <a:off x="4792132" y="3821051"/>
            <a:ext cx="1219199" cy="194828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933747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EE900-D747-4A48-99EF-2FAA24007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43030" cy="677636"/>
          </a:xfrm>
        </p:spPr>
        <p:txBody>
          <a:bodyPr/>
          <a:lstStyle/>
          <a:p>
            <a:pPr algn="l"/>
            <a:r>
              <a:rPr lang="en-US" dirty="0"/>
              <a:t>Problem Statement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B70EE7-92BF-C8FA-C643-356B9B97A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53" y="644613"/>
            <a:ext cx="8810625" cy="4850253"/>
          </a:xfrm>
        </p:spPr>
        <p:txBody>
          <a:bodyPr/>
          <a:lstStyle/>
          <a:p>
            <a:r>
              <a:rPr lang="en-US" dirty="0"/>
              <a:t>Miscommunications among the architects, designers and validators.</a:t>
            </a:r>
          </a:p>
          <a:p>
            <a:r>
              <a:rPr lang="en-US" dirty="0"/>
              <a:t>Architect is busy and unable to do RTL designs review precisely and in details.</a:t>
            </a:r>
          </a:p>
          <a:p>
            <a:pPr lvl="1"/>
            <a:r>
              <a:rPr lang="en-US" dirty="0"/>
              <a:t>Lead to redundant/irrelevant/unused/invalid RTL code.</a:t>
            </a:r>
          </a:p>
          <a:p>
            <a:r>
              <a:rPr lang="en-US" dirty="0"/>
              <a:t>Validators, who typically communicate with the designers.</a:t>
            </a:r>
          </a:p>
          <a:p>
            <a:pPr lvl="1"/>
            <a:r>
              <a:rPr lang="en-US" dirty="0"/>
              <a:t>face challenges verifying the digital design to ensure better coverage.</a:t>
            </a:r>
          </a:p>
          <a:p>
            <a:r>
              <a:rPr lang="en-US" dirty="0"/>
              <a:t>Designers lack of the correct/accurate mindset regarding the digital design specifications, which may lead to the transmission of incorrect messages to the validators.</a:t>
            </a:r>
          </a:p>
          <a:p>
            <a:r>
              <a:rPr lang="en-US" dirty="0"/>
              <a:t>This issues can be undetectable by test bench.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766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EE900-D747-4A48-99EF-2FAA24007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43030" cy="677636"/>
          </a:xfrm>
        </p:spPr>
        <p:txBody>
          <a:bodyPr/>
          <a:lstStyle/>
          <a:p>
            <a:pPr algn="l"/>
            <a:r>
              <a:rPr lang="en-US" dirty="0"/>
              <a:t>The role of LLMs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A91C33-5C3F-C418-8892-6DF8ACF63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53" y="644613"/>
            <a:ext cx="8810625" cy="4850253"/>
          </a:xfrm>
        </p:spPr>
        <p:txBody>
          <a:bodyPr/>
          <a:lstStyle/>
          <a:p>
            <a:r>
              <a:rPr lang="en-US" dirty="0"/>
              <a:t>Deep Neural Network model designed with transformers to understand/generate/translate human languages.</a:t>
            </a:r>
          </a:p>
          <a:p>
            <a:r>
              <a:rPr lang="en-US" dirty="0"/>
              <a:t>Predict probability of sequence of words occurring in a given language.</a:t>
            </a:r>
          </a:p>
          <a:p>
            <a:r>
              <a:rPr lang="en-US" dirty="0"/>
              <a:t>Pre-trained with billions number of parameters.</a:t>
            </a:r>
          </a:p>
          <a:p>
            <a:r>
              <a:rPr lang="en-US" dirty="0"/>
              <a:t>LLMs like GPT-4 is used for this project</a:t>
            </a:r>
          </a:p>
          <a:p>
            <a:r>
              <a:rPr lang="en-US" dirty="0"/>
              <a:t>Capabilities to recognize/analyze/understand languages that allows features extractions from specifications and RTL.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4D94B6-3F23-A089-055E-E699AA14C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067" y="4304506"/>
            <a:ext cx="3843866" cy="190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103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EE900-D747-4A48-99EF-2FAA24007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4107"/>
            <a:ext cx="7843030" cy="549955"/>
          </a:xfrm>
        </p:spPr>
        <p:txBody>
          <a:bodyPr/>
          <a:lstStyle/>
          <a:p>
            <a:pPr algn="l"/>
            <a:r>
              <a:rPr lang="en-US" dirty="0"/>
              <a:t>Equivalence Checker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7956A2-EE0F-9620-74C3-F47C037DF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3497"/>
            <a:ext cx="9144000" cy="277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43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EE900-D747-4A48-99EF-2FAA24007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4107"/>
            <a:ext cx="7843030" cy="549955"/>
          </a:xfrm>
        </p:spPr>
        <p:txBody>
          <a:bodyPr/>
          <a:lstStyle/>
          <a:p>
            <a:pPr algn="l"/>
            <a:r>
              <a:rPr lang="en-US" dirty="0"/>
              <a:t>Block Level Descriptions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E49582B-DAA9-F31E-8F73-F623215B87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903918"/>
              </p:ext>
            </p:extLst>
          </p:nvPr>
        </p:nvGraphicFramePr>
        <p:xfrm>
          <a:off x="118534" y="801206"/>
          <a:ext cx="8788399" cy="550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2966">
                  <a:extLst>
                    <a:ext uri="{9D8B030D-6E8A-4147-A177-3AD203B41FA5}">
                      <a16:colId xmlns:a16="http://schemas.microsoft.com/office/drawing/2014/main" val="2577166871"/>
                    </a:ext>
                  </a:extLst>
                </a:gridCol>
                <a:gridCol w="7065433">
                  <a:extLst>
                    <a:ext uri="{9D8B030D-6E8A-4147-A177-3AD203B41FA5}">
                      <a16:colId xmlns:a16="http://schemas.microsoft.com/office/drawing/2014/main" val="3289454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557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Digital Design</a:t>
                      </a:r>
                    </a:p>
                    <a:p>
                      <a:r>
                        <a:rPr lang="en-US" dirty="0"/>
                        <a:t>Specifications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Documented in word file.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Define the architecture and functionality of a digital system.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Source from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OpenCores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625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RTL Designs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Zipped of bundle of SystemVerilog RTL code.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Source from </a:t>
                      </a:r>
                      <a:r>
                        <a:rPr lang="en-US" dirty="0" err="1"/>
                        <a:t>OpenCores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407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GPT-4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Digital design features extraction.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283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Post-Processing</a:t>
                      </a:r>
                    </a:p>
                    <a:p>
                      <a:r>
                        <a:rPr lang="en-US" dirty="0"/>
                        <a:t>Module (PPM)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Post processing module for features extraction from GPT-4.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410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Comparator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Compares the features extracted from PPM for Digital Design Specifications and RTL Designs.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957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Result 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Detailed list of inaccuracies or discrepancies between the Digital Design Specifications and RTL designs.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334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Displays the results of the comparison to the user.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188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Manual Design</a:t>
                      </a:r>
                    </a:p>
                    <a:p>
                      <a:r>
                        <a:rPr lang="en-US" dirty="0"/>
                        <a:t>Reviews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By architects, designers and validators.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Critical feedback loop to improve and fine-tuning GPT-4, PPM and comparator.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371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8342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EE900-D747-4A48-99EF-2FAA24007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43030" cy="677636"/>
          </a:xfrm>
        </p:spPr>
        <p:txBody>
          <a:bodyPr/>
          <a:lstStyle/>
          <a:p>
            <a:pPr algn="l"/>
            <a:r>
              <a:rPr lang="en-US" dirty="0"/>
              <a:t>Implementation/Integration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2791A5C-1728-0859-0565-2F025CAB5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930846"/>
              </p:ext>
            </p:extLst>
          </p:nvPr>
        </p:nvGraphicFramePr>
        <p:xfrm>
          <a:off x="110067" y="564139"/>
          <a:ext cx="8788399" cy="594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2966">
                  <a:extLst>
                    <a:ext uri="{9D8B030D-6E8A-4147-A177-3AD203B41FA5}">
                      <a16:colId xmlns:a16="http://schemas.microsoft.com/office/drawing/2014/main" val="2577166871"/>
                    </a:ext>
                  </a:extLst>
                </a:gridCol>
                <a:gridCol w="7065433">
                  <a:extLst>
                    <a:ext uri="{9D8B030D-6E8A-4147-A177-3AD203B41FA5}">
                      <a16:colId xmlns:a16="http://schemas.microsoft.com/office/drawing/2014/main" val="3289454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557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Digital Design</a:t>
                      </a:r>
                    </a:p>
                    <a:p>
                      <a:r>
                        <a:rPr lang="en-US" dirty="0"/>
                        <a:t>Specifications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Exploring the need for parsing, preprocessing, sequencer or it can be optional?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625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RTL Designs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Exploring the need for parsing, preprocessing, sequencer or it can be optional?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407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GPT-4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GPT-4 API will be used to access the GPT-4 model.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Features extraction and answer user queries.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283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Post-Processing</a:t>
                      </a:r>
                    </a:p>
                    <a:p>
                      <a:r>
                        <a:rPr lang="en-US" dirty="0"/>
                        <a:t>Module (PPM)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libraries like pandas and scikit-learn.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Feature Identification, Feature representation, Data Cleaning and Standardization, </a:t>
                      </a: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Feature Aggregation and Association.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410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Comparator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libraries like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difflib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fuzzywuzzy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Feature Comparison, Discrepancy Detection and Result Log Generation.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957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Result 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 of identified discrepancies.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Locations where discrepancies occur.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Timestamps, User information and link to relevant resources for further debugging.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89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libraries like Tkinter.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 results, filter and search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188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4371825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CTI-Template-foundation-level">
  <a:themeElements>
    <a:clrScheme name="APU-2023">
      <a:dk1>
        <a:srgbClr val="082F50"/>
      </a:dk1>
      <a:lt1>
        <a:srgbClr val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APUtemplate-Level_M (6)</Template>
  <TotalTime>2126</TotalTime>
  <Pages>11</Pages>
  <Words>788</Words>
  <Application>Microsoft Office PowerPoint</Application>
  <PresentationFormat>On-screen Show (4:3)</PresentationFormat>
  <Paragraphs>148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Montserrat</vt:lpstr>
      <vt:lpstr>PT Sans</vt:lpstr>
      <vt:lpstr>Times New Roman</vt:lpstr>
      <vt:lpstr>Contents Slide Master</vt:lpstr>
      <vt:lpstr>UCTI-Template-foundation-level</vt:lpstr>
      <vt:lpstr>Research Methodology in Computing &amp; Engineering CT095-6-M-RMCE</vt:lpstr>
      <vt:lpstr>Introduction</vt:lpstr>
      <vt:lpstr>Introduction</vt:lpstr>
      <vt:lpstr>Problem Statement</vt:lpstr>
      <vt:lpstr>Problem Statement</vt:lpstr>
      <vt:lpstr>The role of LLMs</vt:lpstr>
      <vt:lpstr>Equivalence Checker</vt:lpstr>
      <vt:lpstr>Block Level Descriptions</vt:lpstr>
      <vt:lpstr>Implementation/Integration</vt:lpstr>
      <vt:lpstr>Operational/Validation Flow</vt:lpstr>
      <vt:lpstr>Significance</vt:lpstr>
      <vt:lpstr>Methodology Evaluation</vt:lpstr>
      <vt:lpstr>Challenges and Solutions</vt:lpstr>
      <vt:lpstr>Research Plan</vt:lpstr>
      <vt:lpstr>Future Scope</vt:lpstr>
      <vt:lpstr>Conclusion</vt:lpstr>
      <vt:lpstr>Thank You 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MSc</dc:subject>
  <dc:creator>Mrs. Kwan (Wong Hua Hung)</dc:creator>
  <cp:lastModifiedBy>WONG CHENG YEE</cp:lastModifiedBy>
  <cp:revision>82</cp:revision>
  <cp:lastPrinted>1995-11-02T09:23:42Z</cp:lastPrinted>
  <dcterms:created xsi:type="dcterms:W3CDTF">2017-10-17T07:20:06Z</dcterms:created>
  <dcterms:modified xsi:type="dcterms:W3CDTF">2023-12-15T01:33:57Z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